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80" r:id="rId2"/>
    <p:sldId id="281" r:id="rId3"/>
    <p:sldId id="282" r:id="rId4"/>
    <p:sldId id="283" r:id="rId5"/>
    <p:sldId id="284" r:id="rId6"/>
    <p:sldId id="285" r:id="rId7"/>
    <p:sldId id="28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5" r:id="rId16"/>
    <p:sldId id="274" r:id="rId17"/>
    <p:sldId id="276" r:id="rId18"/>
    <p:sldId id="277" r:id="rId19"/>
    <p:sldId id="278" r:id="rId20"/>
    <p:sldId id="279" r:id="rId21"/>
    <p:sldId id="287" r:id="rId22"/>
    <p:sldId id="288" r:id="rId23"/>
    <p:sldId id="289" r:id="rId24"/>
    <p:sldId id="290" r:id="rId25"/>
    <p:sldId id="291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1201"/>
    <a:srgbClr val="00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87" autoAdjust="0"/>
    <p:restoredTop sz="94660"/>
  </p:normalViewPr>
  <p:slideViewPr>
    <p:cSldViewPr>
      <p:cViewPr>
        <p:scale>
          <a:sx n="107" d="100"/>
          <a:sy n="107" d="100"/>
        </p:scale>
        <p:origin x="-282" y="15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BC3D4-8EE6-4820-9D6B-A1904DD9AD4E}" type="datetimeFigureOut">
              <a:rPr lang="ru-RU"/>
              <a:pPr>
                <a:defRPr/>
              </a:pPr>
              <a:t>23.03.2020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E516C-A416-420B-9822-F1A7AA703B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3D9DC-6CE0-4F1D-A3DB-B10310B1B7B6}" type="datetimeFigureOut">
              <a:rPr lang="ru-RU"/>
              <a:pPr>
                <a:defRPr/>
              </a:pPr>
              <a:t>23.03.2020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A1CF0-EFD6-445C-99C1-EB4E9358A4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D57B4-A1F5-4134-9300-E198726C7E6B}" type="datetimeFigureOut">
              <a:rPr lang="ru-RU"/>
              <a:pPr>
                <a:defRPr/>
              </a:pPr>
              <a:t>23.03.2020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EDB03-E38C-4743-9859-07E0B81B38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0532F-ABB4-48EF-AE8A-4D0F38316A26}" type="datetimeFigureOut">
              <a:rPr lang="ru-RU"/>
              <a:pPr>
                <a:defRPr/>
              </a:pPr>
              <a:t>23.03.2020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73216-C55D-4E4F-8229-312EF094AE0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D910D-2E45-414A-A5AD-BF3D478DC00D}" type="datetimeFigureOut">
              <a:rPr lang="ru-RU"/>
              <a:pPr>
                <a:defRPr/>
              </a:pPr>
              <a:t>23.03.2020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2ED09-FEC6-46F8-8442-445EC4A7CA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76ABD-AAA9-4431-B69D-C74B7CDB8214}" type="datetimeFigureOut">
              <a:rPr lang="ru-RU"/>
              <a:pPr>
                <a:defRPr/>
              </a:pPr>
              <a:t>23.03.2020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2A370-480E-4AE5-94D0-4B5605B826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6A5D5-8045-43F1-BA3C-681274AC6F9F}" type="datetimeFigureOut">
              <a:rPr lang="ru-RU"/>
              <a:pPr>
                <a:defRPr/>
              </a:pPr>
              <a:t>23.03.2020</a:t>
            </a:fld>
            <a:endParaRPr lang="ru-RU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828D6-06C7-4467-AB8C-7E20DD4BAB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E06E0-BC2D-43E0-80B5-F689179BD5FB}" type="datetimeFigureOut">
              <a:rPr lang="ru-RU"/>
              <a:pPr>
                <a:defRPr/>
              </a:pPr>
              <a:t>23.03.2020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70FC8-4D8A-4588-AF21-221CFCCDD4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A2782-EC70-47C7-BA30-2F5303825318}" type="datetimeFigureOut">
              <a:rPr lang="ru-RU"/>
              <a:pPr>
                <a:defRPr/>
              </a:pPr>
              <a:t>23.03.2020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86CE9-DE66-4909-B45D-A59AF0317D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26C74-D9B9-4375-9DC5-38A2BDA62071}" type="datetimeFigureOut">
              <a:rPr lang="ru-RU"/>
              <a:pPr>
                <a:defRPr/>
              </a:pPr>
              <a:t>23.03.2020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4032A-D053-41A8-9250-6A8E4AC025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02549-2935-4AD1-B899-33029B6A39B8}" type="datetimeFigureOut">
              <a:rPr lang="ru-RU"/>
              <a:pPr>
                <a:defRPr/>
              </a:pPr>
              <a:t>23.03.2020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CDF5F-5622-4396-B548-608384A3E57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EE032F-0F85-4B1A-AD0F-185C595B5FB5}" type="datetimeFigureOut">
              <a:rPr lang="ru-RU"/>
              <a:pPr>
                <a:defRPr/>
              </a:pPr>
              <a:t>23.03.2020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C0BA69-292E-49CB-8BFB-BAF6C94D3C1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6" r:id="rId2"/>
    <p:sldLayoutId id="2147483708" r:id="rId3"/>
    <p:sldLayoutId id="2147483705" r:id="rId4"/>
    <p:sldLayoutId id="2147483704" r:id="rId5"/>
    <p:sldLayoutId id="2147483703" r:id="rId6"/>
    <p:sldLayoutId id="2147483702" r:id="rId7"/>
    <p:sldLayoutId id="2147483701" r:id="rId8"/>
    <p:sldLayoutId id="2147483700" r:id="rId9"/>
    <p:sldLayoutId id="2147483699" r:id="rId10"/>
    <p:sldLayoutId id="214748369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ru.wikipedia.org/wiki/%D0%A3%D0%B8%D0%BB%D1%8C%D1%8F%D0%BC_%D0%94%D0%B6%D0%BE%D0%B9%D1%81_(%D0%BF%D0%B8%D1%81%D0%B0%D1%82%D0%B5%D0%BB%D1%8C)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Творческий проект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«За нами будущее»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0825" y="2060575"/>
            <a:ext cx="3673475" cy="4525963"/>
          </a:xfrm>
        </p:spPr>
        <p:txBody>
          <a:bodyPr>
            <a:normAutofit/>
          </a:bodyPr>
          <a:lstStyle/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75656" y="2204864"/>
            <a:ext cx="5329237" cy="41687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3"/>
          <p:cNvSpPr>
            <a:spLocks noGrp="1"/>
          </p:cNvSpPr>
          <p:nvPr>
            <p:ph sz="half" idx="2"/>
          </p:nvPr>
        </p:nvSpPr>
        <p:spPr>
          <a:xfrm>
            <a:off x="142875" y="142875"/>
            <a:ext cx="8858250" cy="2643188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000" smtClean="0">
                <a:solidFill>
                  <a:srgbClr val="FF0000"/>
                </a:solidFill>
              </a:rPr>
              <a:t>             </a:t>
            </a:r>
            <a:r>
              <a:rPr lang="ru-RU" sz="2400" smtClean="0">
                <a:solidFill>
                  <a:srgbClr val="002060"/>
                </a:solidFill>
              </a:rPr>
              <a:t>Мир меняется на глазах с невообразимой скоростью. Совсем еще недавно люди ездили на повозках, которые были запряжены лошадьми, а теперь шикарный внедорожник – это обычное дело. Даже представить себе страшно, что ждет нас в будущем. Ученые предвещают переход на альтернативное топливо, типа мусора или солнечную энергию. В связи с этим изменится вид автомобилей.</a:t>
            </a:r>
          </a:p>
        </p:txBody>
      </p:sp>
      <p:pic>
        <p:nvPicPr>
          <p:cNvPr id="18434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75" y="3071813"/>
            <a:ext cx="4038600" cy="2692400"/>
          </a:xfrm>
        </p:spPr>
      </p:pic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0" y="2857500"/>
            <a:ext cx="4713288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14313"/>
            <a:ext cx="4038600" cy="2857500"/>
          </a:xfrm>
        </p:spPr>
        <p:txBody>
          <a:bodyPr>
            <a:normAutofit fontScale="85000" lnSpcReduction="20000"/>
          </a:bodyPr>
          <a:lstStyle/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800" dirty="0" smtClean="0">
                <a:solidFill>
                  <a:srgbClr val="002060"/>
                </a:solidFill>
              </a:rPr>
              <a:t>Интерес к развитию транспорта, на альтернативном топливе, растет во всем мире. Связано это с ростом цен на традиционное топливо, ухудшение экологической обстановки в городах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19458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142875"/>
            <a:ext cx="4038600" cy="2800350"/>
          </a:xfrm>
        </p:spPr>
      </p:pic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663" y="3643313"/>
            <a:ext cx="3240087" cy="249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3105150"/>
            <a:ext cx="5715000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663" y="177800"/>
            <a:ext cx="8229600" cy="1143001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Развитие современного транспорта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313" y="1500188"/>
            <a:ext cx="3286125" cy="50720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ru-RU" sz="2000" smtClean="0">
              <a:solidFill>
                <a:srgbClr val="000099"/>
              </a:solidFill>
            </a:endParaRPr>
          </a:p>
          <a:p>
            <a:pPr algn="ctr">
              <a:lnSpc>
                <a:spcPct val="90000"/>
              </a:lnSpc>
              <a:buFont typeface="Wingdings 2" pitchFamily="18" charset="2"/>
              <a:buNone/>
            </a:pPr>
            <a:r>
              <a:rPr lang="ru-RU" sz="2400" smtClean="0">
                <a:solidFill>
                  <a:srgbClr val="000099"/>
                </a:solidFill>
              </a:rPr>
              <a:t>Развитие происходит в трех направлениях:</a:t>
            </a:r>
          </a:p>
          <a:p>
            <a:pPr algn="ctr">
              <a:lnSpc>
                <a:spcPct val="90000"/>
              </a:lnSpc>
              <a:buFont typeface="Wingdings 2" pitchFamily="18" charset="2"/>
              <a:buNone/>
            </a:pPr>
            <a:r>
              <a:rPr lang="ru-RU" sz="2400" smtClean="0">
                <a:solidFill>
                  <a:srgbClr val="000099"/>
                </a:solidFill>
              </a:rPr>
              <a:t>1. Увеличение скорости движения.</a:t>
            </a:r>
          </a:p>
          <a:p>
            <a:pPr algn="ctr">
              <a:lnSpc>
                <a:spcPct val="90000"/>
              </a:lnSpc>
              <a:buFont typeface="Wingdings 2" pitchFamily="18" charset="2"/>
              <a:buNone/>
            </a:pPr>
            <a:r>
              <a:rPr lang="ru-RU" sz="2400" smtClean="0">
                <a:solidFill>
                  <a:srgbClr val="000099"/>
                </a:solidFill>
              </a:rPr>
              <a:t>2.Улучшение комфортности движения.</a:t>
            </a:r>
          </a:p>
          <a:p>
            <a:pPr algn="ctr">
              <a:lnSpc>
                <a:spcPct val="90000"/>
              </a:lnSpc>
              <a:buFont typeface="Wingdings 2" pitchFamily="18" charset="2"/>
              <a:buNone/>
            </a:pPr>
            <a:r>
              <a:rPr lang="ru-RU" sz="2400" smtClean="0">
                <a:solidFill>
                  <a:srgbClr val="000099"/>
                </a:solidFill>
              </a:rPr>
              <a:t>3. Применений энерго и ресурсо сберегающих технологий</a:t>
            </a:r>
          </a:p>
        </p:txBody>
      </p:sp>
      <p:pic>
        <p:nvPicPr>
          <p:cNvPr id="2048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000500" y="1643063"/>
            <a:ext cx="4572000" cy="2111375"/>
          </a:xfrm>
        </p:spPr>
      </p:pic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00" y="3857625"/>
            <a:ext cx="4595813" cy="275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2612" y="103188"/>
            <a:ext cx="82296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Развитие автомобильного транспорта – электромобили, биомобили, аэромобили, гибриды, автомобили на ядерном топливе.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14563" y="4429125"/>
            <a:ext cx="4038600" cy="2271713"/>
          </a:xfrm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600588">
            <a:off x="339725" y="1676400"/>
            <a:ext cx="3908425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 rot="961696">
            <a:off x="5145088" y="1895475"/>
            <a:ext cx="3729037" cy="24828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Содержимое 3"/>
          <p:cNvSpPr>
            <a:spLocks noGrp="1"/>
          </p:cNvSpPr>
          <p:nvPr>
            <p:ph sz="half" idx="2"/>
          </p:nvPr>
        </p:nvSpPr>
        <p:spPr>
          <a:xfrm>
            <a:off x="323850" y="0"/>
            <a:ext cx="8329613" cy="2928938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400" smtClean="0">
                <a:solidFill>
                  <a:srgbClr val="000099"/>
                </a:solidFill>
              </a:rPr>
              <a:t>Человечество уже давно занимается поиском и разработкой новых источников топлива для автомобилей. Как известно уже появились классические электромобили, которые используют электричество для движения, а так же автомобили использующие для движения биотопливо например из рапсовой биомассы или отработанного фритюрного масла (биомобили).</a:t>
            </a: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932363" y="3357563"/>
            <a:ext cx="4038600" cy="2808287"/>
          </a:xfrm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141663"/>
            <a:ext cx="4519612" cy="344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Содержимое 2"/>
          <p:cNvSpPr>
            <a:spLocks noGrp="1"/>
          </p:cNvSpPr>
          <p:nvPr>
            <p:ph sz="half" idx="1"/>
          </p:nvPr>
        </p:nvSpPr>
        <p:spPr>
          <a:xfrm>
            <a:off x="142875" y="3286125"/>
            <a:ext cx="4500563" cy="342900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000" smtClean="0">
                <a:solidFill>
                  <a:srgbClr val="000099"/>
                </a:solidFill>
              </a:rPr>
              <a:t>При разработке городских транспортных проектов человек старается решить проблему пробок в городах, проблему безбарьерного передвижения людей в городе и проблему сохранения окружающей среды.</a:t>
            </a:r>
          </a:p>
          <a:p>
            <a:pPr algn="ctr">
              <a:buFont typeface="Wingdings 2" pitchFamily="18" charset="2"/>
              <a:buNone/>
            </a:pPr>
            <a:r>
              <a:rPr lang="ru-RU" sz="2000" smtClean="0">
                <a:solidFill>
                  <a:srgbClr val="000099"/>
                </a:solidFill>
              </a:rPr>
              <a:t>И выход из этой ситуации есть в открытие новых пространств и новых способов передвижения</a:t>
            </a:r>
            <a:r>
              <a:rPr lang="ru-RU" sz="2400" smtClean="0">
                <a:solidFill>
                  <a:srgbClr val="000099"/>
                </a:solidFill>
              </a:rPr>
              <a:t>.</a:t>
            </a: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16463" y="3716338"/>
            <a:ext cx="4038600" cy="2422525"/>
          </a:xfrm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214313"/>
            <a:ext cx="7677150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71500"/>
            <a:ext cx="4038600" cy="300037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mtClean="0">
                <a:solidFill>
                  <a:srgbClr val="000099"/>
                </a:solidFill>
              </a:rPr>
              <a:t>Вполне возможно, что новые летательные транспортны средства придут на смену современным автомобилям.</a:t>
            </a: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3573463"/>
            <a:ext cx="4714875" cy="3143250"/>
          </a:xfrm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500063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14313"/>
            <a:ext cx="7472363" cy="242887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mtClean="0">
                <a:solidFill>
                  <a:srgbClr val="000099"/>
                </a:solidFill>
              </a:rPr>
              <a:t>Он может передвигаться по дорогам, так и по воздушному пространству. В качестве топлива использует обычный бензин и помещается на стандартное парковочное место.</a:t>
            </a: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" y="2643188"/>
            <a:ext cx="8143875" cy="3759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Содержимое 3"/>
          <p:cNvSpPr>
            <a:spLocks noGrp="1"/>
          </p:cNvSpPr>
          <p:nvPr>
            <p:ph sz="half" idx="2"/>
          </p:nvPr>
        </p:nvSpPr>
        <p:spPr>
          <a:xfrm>
            <a:off x="214313" y="214313"/>
            <a:ext cx="7786687" cy="71437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mtClean="0">
                <a:solidFill>
                  <a:srgbClr val="FF0000"/>
                </a:solidFill>
              </a:rPr>
              <a:t>Развитие водного транспорта</a:t>
            </a:r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1000125"/>
            <a:ext cx="4038600" cy="2019300"/>
          </a:xfrm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201612">
            <a:off x="5595938" y="1192213"/>
            <a:ext cx="3175000" cy="252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3143250"/>
            <a:ext cx="585787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663" y="285751"/>
            <a:ext cx="8229600" cy="1142999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Развитие скоростного железнодорожного транспорта.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650" name="Содержимое 2"/>
          <p:cNvSpPr>
            <a:spLocks noGrp="1"/>
          </p:cNvSpPr>
          <p:nvPr>
            <p:ph sz="half" idx="1"/>
          </p:nvPr>
        </p:nvSpPr>
        <p:spPr>
          <a:xfrm>
            <a:off x="142875" y="1600200"/>
            <a:ext cx="8858250" cy="1328738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mtClean="0">
                <a:solidFill>
                  <a:srgbClr val="000099"/>
                </a:solidFill>
              </a:rPr>
              <a:t>Поезд приходит в движение благодаря действию электромагнитного поля. Отсутствие колес  снижает трение, что позволяет достигать больших скоростей.</a:t>
            </a:r>
          </a:p>
        </p:txBody>
      </p:sp>
      <p:pic>
        <p:nvPicPr>
          <p:cNvPr id="27651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714500" y="3000375"/>
            <a:ext cx="5929313" cy="3689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Содержание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491288" cy="4525963"/>
          </a:xfrm>
        </p:spPr>
        <p:txBody>
          <a:bodyPr>
            <a:normAutofit fontScale="25000" lnSpcReduction="20000"/>
          </a:bodyPr>
          <a:lstStyle/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8000" i="1" dirty="0">
              <a:solidFill>
                <a:srgbClr val="002060"/>
              </a:solidFill>
            </a:endParaRP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8000" i="1" dirty="0" smtClean="0">
                <a:solidFill>
                  <a:srgbClr val="002060"/>
                </a:solidFill>
              </a:rPr>
              <a:t>Задание1.Ознакомиться с презентацией и выполнить следующие задания:</a:t>
            </a:r>
            <a:endParaRPr lang="ru-RU" sz="8000" i="1" dirty="0">
              <a:solidFill>
                <a:srgbClr val="002060"/>
              </a:solidFill>
            </a:endParaRPr>
          </a:p>
          <a:p>
            <a:pPr marL="137160" indent="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8000" i="1" smtClean="0">
                <a:solidFill>
                  <a:srgbClr val="002060"/>
                </a:solidFill>
              </a:rPr>
              <a:t>                   </a:t>
            </a:r>
            <a:r>
              <a:rPr lang="ru-RU" sz="8000" i="1" dirty="0">
                <a:solidFill>
                  <a:srgbClr val="002060"/>
                </a:solidFill>
              </a:rPr>
              <a:t>Книги и фильмы о </a:t>
            </a:r>
            <a:r>
              <a:rPr lang="ru-RU" sz="8000" i="1" dirty="0" smtClean="0">
                <a:solidFill>
                  <a:srgbClr val="002060"/>
                </a:solidFill>
              </a:rPr>
              <a:t>будущем.</a:t>
            </a:r>
          </a:p>
          <a:p>
            <a:pPr marL="137160" indent="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8000" i="1" dirty="0" smtClean="0">
                <a:solidFill>
                  <a:srgbClr val="002060"/>
                </a:solidFill>
              </a:rPr>
              <a:t>          Образ будущего(рисунок)</a:t>
            </a:r>
            <a:endParaRPr lang="ru-RU" sz="8000" i="1" dirty="0">
              <a:solidFill>
                <a:srgbClr val="002060"/>
              </a:solidFill>
            </a:endParaRPr>
          </a:p>
          <a:p>
            <a:pPr marL="137160" indent="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8000" i="1" dirty="0" smtClean="0">
                <a:solidFill>
                  <a:srgbClr val="002060"/>
                </a:solidFill>
              </a:rPr>
              <a:t>       </a:t>
            </a:r>
            <a:r>
              <a:rPr lang="ru-RU" sz="8000" i="1" dirty="0">
                <a:solidFill>
                  <a:srgbClr val="002060"/>
                </a:solidFill>
              </a:rPr>
              <a:t>Профессии в будущем</a:t>
            </a:r>
          </a:p>
          <a:p>
            <a:pPr marL="137160" indent="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8000" i="1" dirty="0" smtClean="0">
              <a:solidFill>
                <a:srgbClr val="002060"/>
              </a:solidFill>
            </a:endParaRPr>
          </a:p>
          <a:p>
            <a:pPr marL="137160" indent="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8000" i="1" dirty="0" smtClean="0">
                <a:solidFill>
                  <a:srgbClr val="002060"/>
                </a:solidFill>
              </a:rPr>
              <a:t> </a:t>
            </a:r>
          </a:p>
          <a:p>
            <a:pPr marL="137160" indent="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8000" i="1" dirty="0" smtClean="0">
                <a:solidFill>
                  <a:srgbClr val="002060"/>
                </a:solidFill>
              </a:rPr>
              <a:t>                                                                                      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8000" i="1" dirty="0">
              <a:solidFill>
                <a:srgbClr val="002060"/>
              </a:solidFill>
            </a:endParaRP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8000" i="1" dirty="0">
              <a:solidFill>
                <a:srgbClr val="002060"/>
              </a:solidFill>
            </a:endParaRPr>
          </a:p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8000" i="1" dirty="0" smtClean="0">
                <a:solidFill>
                  <a:srgbClr val="002060"/>
                </a:solidFill>
              </a:rPr>
              <a:t>  </a:t>
            </a:r>
            <a:endParaRPr lang="ru-RU" sz="8000" i="1" dirty="0">
              <a:solidFill>
                <a:srgbClr val="002060"/>
              </a:solidFill>
            </a:endParaRP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8000" i="1" dirty="0">
              <a:solidFill>
                <a:srgbClr val="002060"/>
              </a:solidFill>
            </a:endParaRPr>
          </a:p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8000" i="1" dirty="0">
              <a:solidFill>
                <a:srgbClr val="002060"/>
              </a:solidFill>
            </a:endParaRP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  <p:pic>
        <p:nvPicPr>
          <p:cNvPr id="1433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483768" y="3429000"/>
            <a:ext cx="3097213" cy="31686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Одноместное метро в будущем.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57313" y="1785938"/>
            <a:ext cx="6500812" cy="4811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700" smtClean="0">
                <a:ln>
                  <a:noFill/>
                </a:ln>
                <a:solidFill>
                  <a:srgbClr val="F51201"/>
                </a:solidFill>
                <a:effectLst/>
              </a:rPr>
              <a:t>Будущее на картинах художников</a:t>
            </a:r>
          </a:p>
        </p:txBody>
      </p:sp>
      <p:sp>
        <p:nvSpPr>
          <p:cNvPr id="35843" name="Rectangle 3"/>
          <p:cNvSpPr>
            <a:spLocks noGrp="1"/>
          </p:cNvSpPr>
          <p:nvPr>
            <p:ph type="body" idx="1"/>
          </p:nvPr>
        </p:nvSpPr>
        <p:spPr>
          <a:xfrm>
            <a:off x="457200" y="1628775"/>
            <a:ext cx="8075613" cy="467995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3600" smtClean="0">
                <a:solidFill>
                  <a:srgbClr val="000099"/>
                </a:solidFill>
              </a:rPr>
              <a:t>Думая о будущем в голове возникают самые разные мысли. Будущее- это еще и неизвестность. Человек должен отдавать себе отчет в том, что начинается будущее уже сегодня и то , каким оно будет  зависит только от нас.</a:t>
            </a:r>
            <a:r>
              <a:rPr lang="ru-RU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n>
                  <a:noFill/>
                </a:ln>
                <a:solidFill>
                  <a:srgbClr val="F51201"/>
                </a:solidFill>
                <a:effectLst/>
              </a:rPr>
              <a:t>Может быть таким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6868" name="Picture 4" descr="738818_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196975"/>
            <a:ext cx="3429000" cy="2743200"/>
          </a:xfrm>
          <a:prstGeom prst="rect">
            <a:avLst/>
          </a:prstGeom>
          <a:noFill/>
        </p:spPr>
      </p:pic>
      <p:pic>
        <p:nvPicPr>
          <p:cNvPr id="36869" name="Picture 5" descr="mini_3"/>
          <p:cNvPicPr>
            <a:picLocks noChangeAspect="1" noChangeArrowheads="1"/>
          </p:cNvPicPr>
          <p:nvPr/>
        </p:nvPicPr>
        <p:blipFill>
          <a:blip r:embed="rId3"/>
          <a:srcRect l="5849" t="12326" r="4819" b="5592"/>
          <a:stretch>
            <a:fillRect/>
          </a:stretch>
        </p:blipFill>
        <p:spPr bwMode="auto">
          <a:xfrm>
            <a:off x="4067175" y="2420938"/>
            <a:ext cx="4679950" cy="3168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0" y="274638"/>
            <a:ext cx="8229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n>
                  <a:noFill/>
                </a:ln>
                <a:solidFill>
                  <a:srgbClr val="000099"/>
                </a:solidFill>
                <a:effectLst/>
              </a:rPr>
              <a:t>А может быть таким</a:t>
            </a:r>
          </a:p>
        </p:txBody>
      </p:sp>
      <p:pic>
        <p:nvPicPr>
          <p:cNvPr id="37892" name="Picture 4" descr="1329301385_1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268413"/>
            <a:ext cx="3816350" cy="2376487"/>
          </a:xfrm>
          <a:prstGeom prst="rect">
            <a:avLst/>
          </a:prstGeom>
          <a:noFill/>
        </p:spPr>
      </p:pic>
      <p:pic>
        <p:nvPicPr>
          <p:cNvPr id="37893" name="Picture 5" descr="1329301415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038" y="3933825"/>
            <a:ext cx="4968875" cy="2663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3700" smtClean="0">
                <a:ln>
                  <a:noFill/>
                </a:ln>
                <a:solidFill>
                  <a:srgbClr val="000000"/>
                </a:solidFill>
                <a:effectLst/>
              </a:rPr>
              <a:t>Но совсем не хочется чтобы оно было таким</a:t>
            </a:r>
          </a:p>
        </p:txBody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8916" name="Picture 4" descr="1329301467_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557338"/>
            <a:ext cx="4608513" cy="2225675"/>
          </a:xfrm>
          <a:prstGeom prst="rect">
            <a:avLst/>
          </a:prstGeom>
          <a:noFill/>
        </p:spPr>
      </p:pic>
      <p:pic>
        <p:nvPicPr>
          <p:cNvPr id="38917" name="Picture 5" descr="09bdb75b7796ce9c00abdb9f8cccc473-d3chab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4076700"/>
            <a:ext cx="4608513" cy="2447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 bwMode="auto">
          <a:xfrm>
            <a:off x="0" y="1052513"/>
            <a:ext cx="9324975" cy="266382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540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br>
              <a:rPr lang="ru-RU" sz="540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lang="ru-RU" sz="5400" smtClean="0">
                <a:ln>
                  <a:noFill/>
                </a:ln>
                <a:solidFill>
                  <a:srgbClr val="F51201"/>
                </a:solidFill>
                <a:effectLst/>
              </a:rPr>
              <a:t>ВЫБОР ЗА НАМИ .</a:t>
            </a:r>
            <a:br>
              <a:rPr lang="ru-RU" sz="5400" smtClean="0">
                <a:ln>
                  <a:noFill/>
                </a:ln>
                <a:solidFill>
                  <a:srgbClr val="F51201"/>
                </a:solidFill>
                <a:effectLst/>
              </a:rPr>
            </a:br>
            <a:r>
              <a:rPr lang="ru-RU" sz="5400" smtClean="0">
                <a:ln>
                  <a:noFill/>
                </a:ln>
                <a:solidFill>
                  <a:srgbClr val="F51201"/>
                </a:solidFill>
                <a:effectLst/>
              </a:rPr>
              <a:t>ЗА НАМИ БУДУЩЕЕ.</a:t>
            </a:r>
          </a:p>
        </p:txBody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>
          <a:xfrm>
            <a:off x="683568" y="3573016"/>
            <a:ext cx="7570787" cy="4248150"/>
          </a:xfrm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280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sz="280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Все мы думаем о будущем. И всем хочется, чтобы оно было добрым и светлым, чтобы нам нашлось в нем свое место.</a:t>
            </a:r>
            <a:r>
              <a:rPr lang="ru-RU" sz="370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pic>
        <p:nvPicPr>
          <p:cNvPr id="15365" name="Picture 5" descr="1296925600_beach-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2420938"/>
            <a:ext cx="4038600" cy="2867025"/>
          </a:xfrm>
        </p:spPr>
      </p:pic>
      <p:pic>
        <p:nvPicPr>
          <p:cNvPr id="15366" name="Picture 6" descr="Mashina-budushhego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003800" y="2420938"/>
            <a:ext cx="3744913" cy="28797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3700" smtClean="0">
                <a:ln>
                  <a:noFill/>
                </a:ln>
                <a:solidFill>
                  <a:srgbClr val="000099"/>
                </a:solidFill>
                <a:effectLst/>
              </a:rPr>
              <a:t>Будущее глазами писателей и режиссеров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>
          <a:xfrm>
            <a:off x="468313" y="1700213"/>
            <a:ext cx="4751387" cy="3313112"/>
          </a:xfrm>
        </p:spPr>
        <p:txBody>
          <a:bodyPr/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200" b="1" smtClean="0">
                <a:solidFill>
                  <a:srgbClr val="000000"/>
                </a:solidFill>
              </a:rPr>
              <a:t>1 Фильм режиссера Андрея Малюкова </a:t>
            </a:r>
            <a:r>
              <a:rPr lang="ru-RU" sz="2200" b="1" i="1" smtClean="0">
                <a:solidFill>
                  <a:srgbClr val="000000"/>
                </a:solidFill>
              </a:rPr>
              <a:t>«Мы из будущего»</a:t>
            </a:r>
            <a:r>
              <a:rPr lang="ru-RU" sz="2200" b="1" smtClean="0">
                <a:solidFill>
                  <a:srgbClr val="000000"/>
                </a:solidFill>
              </a:rPr>
              <a:t> (2008г.)</a:t>
            </a:r>
            <a:r>
              <a:rPr lang="ru-RU" sz="2200" smtClean="0">
                <a:solidFill>
                  <a:srgbClr val="000000"/>
                </a:solidFill>
              </a:rPr>
              <a:t>рассказывает больше о прошлом.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200" smtClean="0">
                <a:solidFill>
                  <a:srgbClr val="000000"/>
                </a:solidFill>
              </a:rPr>
              <a:t>Молодые парни, попав из нашего времени в 1942 год  принимают участие в боевых действиях. Путешествие в прошлое помогает им изменить себя и свое будущее</a:t>
            </a:r>
            <a:r>
              <a:rPr lang="ru-RU" sz="2400" smtClean="0">
                <a:solidFill>
                  <a:srgbClr val="000000"/>
                </a:solidFill>
              </a:rPr>
              <a:t>.</a:t>
            </a:r>
            <a:r>
              <a:rPr lang="ru-RU" sz="2400" smtClean="0"/>
              <a:t> </a:t>
            </a:r>
          </a:p>
        </p:txBody>
      </p:sp>
      <p:pic>
        <p:nvPicPr>
          <p:cNvPr id="30724" name="Picture 4" descr="My-iz-buduschego-7995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5600" y="1773238"/>
            <a:ext cx="28575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 bwMode="auto">
          <a:xfrm flipH="1" flipV="1">
            <a:off x="7812088" y="188913"/>
            <a:ext cx="73025" cy="71437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endParaRPr lang="ru-RU" sz="370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>
          <a:xfrm>
            <a:off x="971550" y="476250"/>
            <a:ext cx="4824413" cy="61214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000" b="1" i="1" smtClean="0">
                <a:solidFill>
                  <a:srgbClr val="000000"/>
                </a:solidFill>
              </a:rPr>
              <a:t>2</a:t>
            </a:r>
            <a:r>
              <a:rPr lang="ru-RU" sz="2000" b="1" smtClean="0">
                <a:solidFill>
                  <a:srgbClr val="000000"/>
                </a:solidFill>
              </a:rPr>
              <a:t>.Трилогия фильмов </a:t>
            </a:r>
            <a:r>
              <a:rPr lang="ru-RU" sz="2000" b="1" i="1" smtClean="0">
                <a:solidFill>
                  <a:srgbClr val="000000"/>
                </a:solidFill>
              </a:rPr>
              <a:t>«Назад в будущее</a:t>
            </a:r>
            <a:r>
              <a:rPr lang="ru-RU" sz="2000" b="1" smtClean="0">
                <a:solidFill>
                  <a:srgbClr val="000000"/>
                </a:solidFill>
              </a:rPr>
              <a:t>»(1985-1990гг.)Режиссер</a:t>
            </a:r>
            <a:r>
              <a:rPr lang="ru-RU" sz="2000" b="1" i="1" smtClean="0">
                <a:solidFill>
                  <a:srgbClr val="000000"/>
                </a:solidFill>
              </a:rPr>
              <a:t> </a:t>
            </a:r>
            <a:r>
              <a:rPr lang="ru-RU" sz="2000" b="1" smtClean="0">
                <a:solidFill>
                  <a:srgbClr val="000000"/>
                </a:solidFill>
              </a:rPr>
              <a:t>Роберт Земекис </a:t>
            </a:r>
            <a:r>
              <a:rPr lang="ru-RU" sz="2000" b="1" i="1" smtClean="0">
                <a:solidFill>
                  <a:srgbClr val="000000"/>
                </a:solidFill>
              </a:rPr>
              <a:t>. </a:t>
            </a:r>
          </a:p>
          <a:p>
            <a:pPr>
              <a:buFont typeface="Wingdings 2" pitchFamily="18" charset="2"/>
              <a:buNone/>
            </a:pPr>
            <a:r>
              <a:rPr lang="ru-RU" sz="2000" i="1" smtClean="0">
                <a:solidFill>
                  <a:srgbClr val="000000"/>
                </a:solidFill>
              </a:rPr>
              <a:t>  </a:t>
            </a:r>
            <a:r>
              <a:rPr lang="ru-RU" sz="2000" smtClean="0">
                <a:solidFill>
                  <a:srgbClr val="000000"/>
                </a:solidFill>
              </a:rPr>
              <a:t>Во всех трёх фильмах идёт речь о путешествиях на машине времени. Во второй части «Назад в будущее2» герои попадают из 1989г в 2015г.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solidFill>
                  <a:srgbClr val="000000"/>
                </a:solidFill>
              </a:rPr>
              <a:t>Теперь уже, стоя на пороге 2018г. мы можем сказать, что из предсказаний режиссера воплотилось в реальности, а что пока нет. 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solidFill>
                  <a:srgbClr val="000000"/>
                </a:solidFill>
              </a:rPr>
              <a:t>Мы пока не имеем машин, способных передвигаться как по земле, так и по воздуху. Зато очки виртуальной реальности и «умный дом» вошли в нашу жизнь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 </a:t>
            </a:r>
          </a:p>
        </p:txBody>
      </p:sp>
      <p:pic>
        <p:nvPicPr>
          <p:cNvPr id="31748" name="Picture 4" descr="Back-to-Future-Part-II-5295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476250"/>
            <a:ext cx="28575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ru-RU" sz="2000" i="1" smtClean="0">
                <a:ln>
                  <a:noFill/>
                </a:ln>
                <a:solidFill>
                  <a:srgbClr val="000000"/>
                </a:solidFill>
                <a:effectLst/>
              </a:rPr>
              <a:t>3</a:t>
            </a:r>
            <a:r>
              <a:rPr lang="ru-RU" sz="2000" smtClean="0">
                <a:ln>
                  <a:noFill/>
                </a:ln>
                <a:solidFill>
                  <a:srgbClr val="000000"/>
                </a:solidFill>
                <a:effectLst/>
              </a:rPr>
              <a:t>.Анимационный фильм</a:t>
            </a:r>
            <a:r>
              <a:rPr lang="ru-RU" sz="2000" i="1" smtClean="0">
                <a:ln>
                  <a:noFill/>
                </a:ln>
                <a:solidFill>
                  <a:srgbClr val="000000"/>
                </a:solidFill>
                <a:effectLst/>
              </a:rPr>
              <a:t/>
            </a:r>
            <a:br>
              <a:rPr lang="ru-RU" sz="2000" i="1" smtClean="0">
                <a:ln>
                  <a:noFill/>
                </a:ln>
                <a:solidFill>
                  <a:srgbClr val="000000"/>
                </a:solidFill>
                <a:effectLst/>
              </a:rPr>
            </a:br>
            <a:r>
              <a:rPr lang="ru-RU" sz="2000" i="1" smtClean="0">
                <a:ln>
                  <a:noFill/>
                </a:ln>
                <a:solidFill>
                  <a:srgbClr val="000000"/>
                </a:solidFill>
                <a:effectLst/>
              </a:rPr>
              <a:t> « В гости к Робинсонам»(2007г Режиссер</a:t>
            </a:r>
            <a:r>
              <a:rPr lang="ru-RU" sz="2000" smtClean="0">
                <a:ln>
                  <a:noFill/>
                </a:ln>
                <a:solidFill>
                  <a:srgbClr val="000000"/>
                </a:solidFill>
                <a:effectLst/>
              </a:rPr>
              <a:t>  Стивена Дж. Андерсон)  и  Книга </a:t>
            </a:r>
            <a:r>
              <a:rPr lang="ru-RU" sz="2000" smtClean="0">
                <a:ln>
                  <a:noFill/>
                </a:ln>
                <a:solidFill>
                  <a:srgbClr val="000000"/>
                </a:solidFill>
                <a:effectLst/>
                <a:hlinkClick r:id="rId2"/>
              </a:rPr>
              <a:t>Уильяма Джойса</a:t>
            </a:r>
            <a:r>
              <a:rPr lang="ru-RU" sz="2000" smtClean="0">
                <a:ln>
                  <a:noFill/>
                </a:ln>
                <a:solidFill>
                  <a:srgbClr val="000000"/>
                </a:solidFill>
                <a:effectLst/>
              </a:rPr>
              <a:t> </a:t>
            </a:r>
            <a:r>
              <a:rPr lang="ru-RU" sz="2000" i="1" smtClean="0">
                <a:ln>
                  <a:noFill/>
                </a:ln>
                <a:solidFill>
                  <a:srgbClr val="000000"/>
                </a:solidFill>
                <a:effectLst/>
              </a:rPr>
              <a:t>«Один день с Уилбером Робинсоном»</a:t>
            </a:r>
            <a:r>
              <a:rPr lang="ru-RU" sz="2000" smtClean="0">
                <a:ln>
                  <a:noFill/>
                </a:ln>
                <a:solidFill>
                  <a:srgbClr val="000000"/>
                </a:solidFill>
                <a:effectLst/>
              </a:rPr>
              <a:t>.</a:t>
            </a:r>
          </a:p>
        </p:txBody>
      </p:sp>
      <p:sp>
        <p:nvSpPr>
          <p:cNvPr id="32773" name="Rectangle 5"/>
          <p:cNvSpPr>
            <a:spLocks noGrp="1"/>
          </p:cNvSpPr>
          <p:nvPr>
            <p:ph type="body" sz="half" idx="1"/>
          </p:nvPr>
        </p:nvSpPr>
        <p:spPr>
          <a:xfrm>
            <a:off x="395288" y="1628775"/>
            <a:ext cx="4038600" cy="47085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>
                <a:solidFill>
                  <a:srgbClr val="000000"/>
                </a:solidFill>
              </a:rPr>
              <a:t> Главный смысл истории о Льюисе в том, что изобретения могут как помогать людям, так и нанести непоправимый вред.  А еще о том, что никогда не стоит  забывать о своих родных и близких</a:t>
            </a:r>
            <a:r>
              <a:rPr lang="ru-RU" sz="2400" smtClean="0"/>
              <a:t>.</a:t>
            </a:r>
          </a:p>
        </p:txBody>
      </p:sp>
      <p:pic>
        <p:nvPicPr>
          <p:cNvPr id="32775" name="Picture 7" descr="mv7541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87900" y="1628775"/>
            <a:ext cx="4038600" cy="3028950"/>
          </a:xfrm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 bwMode="auto">
          <a:xfrm>
            <a:off x="323850" y="1125538"/>
            <a:ext cx="8229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3600" smtClean="0">
                <a:ln>
                  <a:noFill/>
                </a:ln>
                <a:solidFill>
                  <a:srgbClr val="000099"/>
                </a:solidFill>
                <a:effectLst/>
              </a:rPr>
              <a:t>Жизнь – это движение времени, сменяющие друг друга события, скорость, поэтому фантазируя на тему будущего в первую очередь мы думаем о эволюции транспорта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>
          <a:xfrm>
            <a:off x="2484438" y="2420938"/>
            <a:ext cx="8229600" cy="47085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34820" name="Picture 4" descr="gorodbudusche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640" y="2996952"/>
            <a:ext cx="5761038" cy="3024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125538"/>
            <a:ext cx="8358187" cy="4702175"/>
          </a:xfrm>
        </p:spPr>
      </p:pic>
      <p:sp>
        <p:nvSpPr>
          <p:cNvPr id="16386" name="TextBox 5"/>
          <p:cNvSpPr txBox="1">
            <a:spLocks noChangeArrowheads="1"/>
          </p:cNvSpPr>
          <p:nvPr/>
        </p:nvSpPr>
        <p:spPr bwMode="auto">
          <a:xfrm>
            <a:off x="428625" y="142875"/>
            <a:ext cx="8358188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>
                <a:solidFill>
                  <a:srgbClr val="F51201"/>
                </a:solidFill>
                <a:latin typeface="Times New Roman" pitchFamily="18" charset="0"/>
              </a:rPr>
              <a:t>ТРАНСПОРТ  БУДУЩЕГО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929188" y="3714750"/>
            <a:ext cx="4038600" cy="2689225"/>
          </a:xfrm>
        </p:spPr>
      </p:pic>
      <p:pic>
        <p:nvPicPr>
          <p:cNvPr id="17410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29188" y="714375"/>
            <a:ext cx="4038600" cy="2420938"/>
          </a:xfrm>
        </p:spPr>
      </p:pic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631944">
            <a:off x="298450" y="1465263"/>
            <a:ext cx="4219575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6">
      <a:dk1>
        <a:srgbClr val="D467A8"/>
      </a:dk1>
      <a:lt1>
        <a:srgbClr val="FFFFFF"/>
      </a:lt1>
      <a:dk2>
        <a:srgbClr val="CEB966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402</TotalTime>
  <Words>624</Words>
  <Application>Microsoft Office PowerPoint</Application>
  <PresentationFormat>Экран (4:3)</PresentationFormat>
  <Paragraphs>52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Апекс</vt:lpstr>
      <vt:lpstr>Творческий проект  «За нами будущее» </vt:lpstr>
      <vt:lpstr>Содержание</vt:lpstr>
      <vt:lpstr>   Все мы думаем о будущем. И всем хочется, чтобы оно было добрым и светлым, чтобы нам нашлось в нем свое место. </vt:lpstr>
      <vt:lpstr>Будущее глазами писателей и режиссеров</vt:lpstr>
      <vt:lpstr>Презентация PowerPoint</vt:lpstr>
      <vt:lpstr>3.Анимационный фильм  « В гости к Робинсонам»(2007г Режиссер  Стивена Дж. Андерсон)  и  Книга Уильяма Джойса «Один день с Уилбером Робинсоном».</vt:lpstr>
      <vt:lpstr>Жизнь – это движение времени, сменяющие друг друга события, скорость, поэтому фантазируя на тему будущего в первую очередь мы думаем о эволюции транспорта</vt:lpstr>
      <vt:lpstr>Презентация PowerPoint</vt:lpstr>
      <vt:lpstr>Презентация PowerPoint</vt:lpstr>
      <vt:lpstr>Презентация PowerPoint</vt:lpstr>
      <vt:lpstr>Презентация PowerPoint</vt:lpstr>
      <vt:lpstr>Развитие современного транспорта</vt:lpstr>
      <vt:lpstr>Развитие автомобильного транспорта – электромобили, биомобили, аэромобили, гибриды, автомобили на ядерном топливе.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Развитие скоростного железнодорожного транспорта. </vt:lpstr>
      <vt:lpstr>Одноместное метро в будущем.</vt:lpstr>
      <vt:lpstr>Будущее на картинах художников</vt:lpstr>
      <vt:lpstr>Может быть таким</vt:lpstr>
      <vt:lpstr>А может быть таким</vt:lpstr>
      <vt:lpstr>Но совсем не хочется чтобы оно было таким</vt:lpstr>
      <vt:lpstr>  ВЫБОР ЗА НАМИ . ЗА НАМИ БУДУЩЕЕ.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sch779</cp:lastModifiedBy>
  <cp:revision>38</cp:revision>
  <dcterms:modified xsi:type="dcterms:W3CDTF">2020-03-23T19:14:34Z</dcterms:modified>
</cp:coreProperties>
</file>